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65" r:id="rId4"/>
    <p:sldId id="259" r:id="rId5"/>
    <p:sldId id="280" r:id="rId6"/>
    <p:sldId id="284" r:id="rId7"/>
    <p:sldId id="285" r:id="rId8"/>
    <p:sldId id="286" r:id="rId9"/>
    <p:sldId id="263" r:id="rId10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77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6D701-E622-470D-8CAF-60F80338F963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BY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EF6EAE-4478-4E5E-B602-E01D2A519784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0715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42CE2-4B8E-4641-A1AF-B823C6E3C8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C7F23FD-386E-42B4-91FC-E43E2ADAB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C849CC-3EFD-4399-B171-AB4900A4E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D950A3-B8AE-47EE-8AC8-F06CD0F26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4FBBEF-4B2C-4C19-8053-21FCFEFAF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231462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E1EC4A-6871-4815-BFF7-AE13865C8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9FCADC-15FC-42DE-8FCD-75738B9794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AA5542C-8B6A-4029-86D4-5EFFA7712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F3E380-CB7B-4C9B-BEE5-9D7D18711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015CEC-DA1E-4365-8787-66EE9DB25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359993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31B7064-4F3E-43A3-B5EE-2AA0459019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CFB5B54-D452-4EE7-A8B5-F4616E94A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FB6367-1053-4474-9A44-4E6096A72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75F1DC-9F03-4352-9E8F-430D7A214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7395DC-8AA1-44F2-9124-04A56F26D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4251274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87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999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5029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726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5848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402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2E66AE-0735-459D-BA2C-E298ACC4A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287240-A2AA-43C1-A20B-419ABD340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C8E1C1-05DF-42D7-82B8-0EC6DC484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6C6B77-5FCF-410B-884D-C7D01F2C2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4B56F6F-FF10-44AC-A097-444F8C06C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411685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F26D84-E555-4E45-AE6B-8045FA5F6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AC50F1-2199-4327-92EA-564735965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B66210-3F26-4EA3-AE7A-5D14E96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71F24F-AC6B-4C52-82F7-FCCAF30B4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85B9B8-B668-4018-9790-260AA6DFF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673914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62DDDE-843F-4E6D-9276-88156767C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4FE7FA-F487-4E69-82F3-BE477DA2E8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2DF975-7CEA-4852-8A23-E0E5B499E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78FF8BA-30C7-4040-A01D-0DFFD3B73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8FDDB0-C05B-4D0F-9CC7-4978CE5FA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621785-90A3-4F19-B079-9A047CF69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9496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91759E-EA14-4B24-9112-30A0283AF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0872729-3F41-49C7-B675-F5E74BABB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524D69D-D180-4DAD-A5EF-D0AB4EF3A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0FDEFDF-23A1-4EEB-B6B2-E230575BFD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41C156E-18BD-400B-BF42-E9094591CB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52FC1A3-4CDA-4EB3-8D08-6BE512D85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CDFE49D-9A41-4F5D-82F1-23048772E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5318600-61FB-4548-BB8F-6F6F8D3B0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096450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5814FD-AB44-4CC0-970D-658D608AF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CE5508A-126C-49D8-AEDA-27F1819B5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86F936C-C087-4D37-98B9-DD3643104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705B72E-BACE-45E6-B0D2-D84D901C3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406329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CF94BFF-73F8-4D94-BED2-147B9EBCC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9CBE024-06E0-434F-ACE7-47C8F4209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BF60FE-2D75-49E7-8EB1-95E42CBDA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940248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4BE409-BAFC-42C6-927D-D6E7B3C30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C3A40B-7F64-4E4D-940D-3C7399364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86273FE-4630-4D1C-A894-DE318C979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F414C6-8F38-4303-B707-5382E10E9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1BA3011-E2F4-4BD0-9C91-F95529B49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5AD7FA-C524-430E-8B71-13B391F09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74979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471350-42F2-4D09-9A19-7AC11F1D1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DC6EEFA-A9EC-452E-891F-C60450A80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AB65C36-FD70-47EA-96B4-4DC7D64F2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8F82D69-6D8B-4391-BA12-3EE1A5A6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E37AD5C-4F0C-4709-A601-4CA9B1BCE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52EC34F-2A41-4FA8-89DE-D8ABDFB8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60760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7619C6-C123-4EA2-BAE3-42A383F1D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6292B0A-6695-44FB-8FFE-A3B45D32F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81AB50D-F26E-4A3D-988C-93532D39A8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62C18-3C6B-4292-9893-C35E35A6D4E5}" type="datetimeFigureOut">
              <a:rPr lang="ru-BY" smtClean="0"/>
              <a:t>10/16/2025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44A4E3-9D89-4F20-B35B-C78F3D686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4777F4-6937-47E2-BAF6-48B830055F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4637C-8387-4C8E-A7F2-D6CE7746CE6E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600596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  <p:sldLayoutId id="2147483665" r:id="rId16"/>
    <p:sldLayoutId id="214748366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887456" y="944318"/>
            <a:ext cx="6221682" cy="1577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208"/>
              </a:lnSpc>
            </a:pPr>
            <a:r>
              <a:rPr lang="en-US" sz="4958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Smart Support</a:t>
            </a:r>
          </a:p>
          <a:p>
            <a:pPr>
              <a:lnSpc>
                <a:spcPts val="6208"/>
              </a:lnSpc>
            </a:pPr>
            <a:endParaRPr lang="en-US" sz="4958" b="1" dirty="0">
              <a:solidFill>
                <a:srgbClr val="F0FCFF"/>
              </a:solidFill>
              <a:latin typeface="Spline Sans Bold" pitchFamily="34" charset="0"/>
              <a:ea typeface="Spline Sans Bold" pitchFamily="34" charset="-122"/>
              <a:cs typeface="Spline Sans Bold" pitchFamily="34" charset="-120"/>
            </a:endParaRPr>
          </a:p>
          <a:p>
            <a:pPr>
              <a:lnSpc>
                <a:spcPts val="6208"/>
              </a:lnSpc>
            </a:pPr>
            <a:endParaRPr lang="en-US" sz="4958" b="1" dirty="0">
              <a:solidFill>
                <a:srgbClr val="F0FCFF"/>
              </a:solidFill>
              <a:latin typeface="Spline Sans Bold" pitchFamily="34" charset="0"/>
              <a:ea typeface="Spline Sans Bold" pitchFamily="34" charset="-122"/>
              <a:cs typeface="Spline Sans Bold" pitchFamily="34" charset="-120"/>
            </a:endParaRPr>
          </a:p>
          <a:p>
            <a:pPr>
              <a:lnSpc>
                <a:spcPts val="6208"/>
              </a:lnSpc>
            </a:pPr>
            <a:r>
              <a:rPr lang="ru-RU" sz="4958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Интеллектуальный помощник оператору технической поддержки</a:t>
            </a:r>
            <a:endParaRPr lang="en-US" sz="4958" dirty="0"/>
          </a:p>
        </p:txBody>
      </p:sp>
      <p:pic>
        <p:nvPicPr>
          <p:cNvPr id="9" name="Image 0">
            <a:extLst>
              <a:ext uri="{FF2B5EF4-FFF2-40B4-BE49-F238E27FC236}">
                <a16:creationId xmlns:a16="http://schemas.microsoft.com/office/drawing/2014/main" id="{915E1FC7-5FE1-4729-922C-5DBDD344C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718" y="5577"/>
            <a:ext cx="4568282" cy="6852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87310" y="586762"/>
            <a:ext cx="4572000" cy="571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00"/>
              </a:lnSpc>
            </a:pPr>
            <a:r>
              <a:rPr lang="en-US" sz="4333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Цель проекта</a:t>
            </a:r>
            <a:endParaRPr lang="en-US" sz="4333" dirty="0"/>
          </a:p>
        </p:txBody>
      </p:sp>
      <p:sp>
        <p:nvSpPr>
          <p:cNvPr id="4" name="Text 2"/>
          <p:cNvSpPr/>
          <p:nvPr/>
        </p:nvSpPr>
        <p:spPr>
          <a:xfrm>
            <a:off x="4443211" y="1703861"/>
            <a:ext cx="6847509" cy="13484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83"/>
              </a:lnSpc>
            </a:pPr>
            <a:r>
              <a:rPr lang="en-US" sz="1917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Основная задача:</a:t>
            </a:r>
            <a:r>
              <a:rPr lang="en-US" sz="1917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ru-RU" sz="1917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 входящему тексту запроса клиента банка определить основную категорию и подкатегорию вопроса, а также предложить оператору релевантный шаблонный ответ из базы знаний.</a:t>
            </a:r>
            <a:endParaRPr lang="en-US" sz="1917" dirty="0"/>
          </a:p>
        </p:txBody>
      </p:sp>
      <p:sp>
        <p:nvSpPr>
          <p:cNvPr id="5" name="Text 3"/>
          <p:cNvSpPr/>
          <p:nvPr/>
        </p:nvSpPr>
        <p:spPr>
          <a:xfrm>
            <a:off x="4494727" y="3333675"/>
            <a:ext cx="6795993" cy="1283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83"/>
              </a:lnSpc>
            </a:pPr>
            <a:r>
              <a:rPr lang="ru-RU" sz="1917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Решение</a:t>
            </a:r>
            <a:r>
              <a:rPr lang="en-US" sz="1917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ru-RU" sz="1917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автоматизирует обработку клиентских обращений в службе поддержки с помощью ИИ, чтобы сократить время поиска ответа оператором и повысить точность ответов</a:t>
            </a:r>
            <a:r>
              <a:rPr lang="en-US" sz="1917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917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25E6634-FC83-4DDB-9BEB-F2E534D50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2653" y="6334052"/>
            <a:ext cx="2929347" cy="5239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1684" y="831972"/>
            <a:ext cx="2349698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4333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Целевая аудитория</a:t>
            </a:r>
            <a:endParaRPr lang="en-US" sz="4333" dirty="0"/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7DE69F61-7827-4A24-A599-4B2DF52C67FC}"/>
              </a:ext>
            </a:extLst>
          </p:cNvPr>
          <p:cNvGrpSpPr/>
          <p:nvPr/>
        </p:nvGrpSpPr>
        <p:grpSpPr>
          <a:xfrm>
            <a:off x="2627790" y="1507943"/>
            <a:ext cx="7291445" cy="1466075"/>
            <a:chOff x="431959" y="929164"/>
            <a:chExt cx="6821567" cy="1213842"/>
          </a:xfrm>
        </p:grpSpPr>
        <p:sp>
          <p:nvSpPr>
            <p:cNvPr id="3" name="Shape 1"/>
            <p:cNvSpPr/>
            <p:nvPr/>
          </p:nvSpPr>
          <p:spPr>
            <a:xfrm>
              <a:off x="431959" y="929164"/>
              <a:ext cx="6821567" cy="1213842"/>
            </a:xfrm>
            <a:prstGeom prst="roundRect">
              <a:avLst>
                <a:gd name="adj" fmla="val 15255"/>
              </a:avLst>
            </a:prstGeom>
            <a:solidFill>
              <a:srgbClr val="0A081B"/>
            </a:solidFill>
            <a:ln w="15240">
              <a:solidFill>
                <a:srgbClr val="16FFBB"/>
              </a:solidFill>
              <a:prstDash val="solid"/>
            </a:ln>
          </p:spPr>
        </p:sp>
        <p:sp>
          <p:nvSpPr>
            <p:cNvPr id="6" name="Text 3"/>
            <p:cNvSpPr/>
            <p:nvPr/>
          </p:nvSpPr>
          <p:spPr>
            <a:xfrm>
              <a:off x="1245989" y="1230617"/>
              <a:ext cx="5852238" cy="17775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1125"/>
                </a:lnSpc>
              </a:pPr>
              <a:r>
                <a:rPr lang="ru-RU" sz="2167" b="1" dirty="0">
                  <a:solidFill>
                    <a:srgbClr val="E0E4E6"/>
                  </a:solidFill>
                  <a:ea typeface="Spline Sans Bold" pitchFamily="34" charset="-122"/>
                </a:rPr>
                <a:t>Операторы службы поддержки</a:t>
              </a:r>
              <a:endParaRPr lang="en-US" sz="2167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570548" y="1592995"/>
              <a:ext cx="6544389" cy="5500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1292"/>
                </a:lnSpc>
              </a:pPr>
              <a:r>
                <a:rPr lang="ru-RU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Сотрудники контакт-центра и офисов банка, которые</a:t>
              </a:r>
            </a:p>
            <a:p>
              <a:pPr>
                <a:lnSpc>
                  <a:spcPts val="1292"/>
                </a:lnSpc>
              </a:pPr>
              <a:r>
                <a:rPr lang="ru-RU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</a:t>
              </a:r>
            </a:p>
            <a:p>
              <a:pPr>
                <a:lnSpc>
                  <a:spcPts val="1292"/>
                </a:lnSpc>
              </a:pPr>
              <a:r>
                <a:rPr lang="ru-RU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ежедневно обрабатывают сотни клиентских запросов.</a:t>
              </a:r>
            </a:p>
          </p:txBody>
        </p:sp>
      </p:grpSp>
      <p:sp>
        <p:nvSpPr>
          <p:cNvPr id="24" name="Shape 17"/>
          <p:cNvSpPr/>
          <p:nvPr/>
        </p:nvSpPr>
        <p:spPr>
          <a:xfrm>
            <a:off x="2162671" y="9337278"/>
            <a:ext cx="102791" cy="102791"/>
          </a:xfrm>
          <a:prstGeom prst="roundRect">
            <a:avLst>
              <a:gd name="adj" fmla="val 14826"/>
            </a:avLst>
          </a:prstGeom>
          <a:solidFill>
            <a:srgbClr val="004D36"/>
          </a:solidFill>
          <a:ln/>
        </p:spPr>
      </p:sp>
      <p:sp>
        <p:nvSpPr>
          <p:cNvPr id="25" name="Text 18"/>
          <p:cNvSpPr/>
          <p:nvPr/>
        </p:nvSpPr>
        <p:spPr>
          <a:xfrm>
            <a:off x="2316262" y="9337278"/>
            <a:ext cx="816471" cy="10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92"/>
              </a:lnSpc>
            </a:pPr>
            <a:r>
              <a:rPr lang="en-US" sz="79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Профессионалы</a:t>
            </a:r>
            <a:endParaRPr lang="en-US" sz="792" dirty="0"/>
          </a:p>
        </p:txBody>
      </p:sp>
      <p:sp>
        <p:nvSpPr>
          <p:cNvPr id="26" name="Shape 19"/>
          <p:cNvSpPr/>
          <p:nvPr/>
        </p:nvSpPr>
        <p:spPr>
          <a:xfrm>
            <a:off x="4163616" y="9337278"/>
            <a:ext cx="102791" cy="102791"/>
          </a:xfrm>
          <a:prstGeom prst="roundRect">
            <a:avLst>
              <a:gd name="adj" fmla="val 14826"/>
            </a:avLst>
          </a:prstGeom>
          <a:solidFill>
            <a:srgbClr val="00B37E"/>
          </a:solidFill>
          <a:ln/>
        </p:spPr>
      </p:sp>
      <p:sp>
        <p:nvSpPr>
          <p:cNvPr id="27" name="Text 20"/>
          <p:cNvSpPr/>
          <p:nvPr/>
        </p:nvSpPr>
        <p:spPr>
          <a:xfrm>
            <a:off x="4317207" y="9337278"/>
            <a:ext cx="811411" cy="10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92"/>
              </a:lnSpc>
            </a:pPr>
            <a:r>
              <a:rPr lang="en-US" sz="79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ЗОЖ энтузиасты</a:t>
            </a:r>
            <a:endParaRPr lang="en-US" sz="792" dirty="0"/>
          </a:p>
        </p:txBody>
      </p:sp>
      <p:sp>
        <p:nvSpPr>
          <p:cNvPr id="28" name="Shape 21"/>
          <p:cNvSpPr/>
          <p:nvPr/>
        </p:nvSpPr>
        <p:spPr>
          <a:xfrm>
            <a:off x="6966149" y="9337278"/>
            <a:ext cx="102791" cy="102791"/>
          </a:xfrm>
          <a:prstGeom prst="roundRect">
            <a:avLst>
              <a:gd name="adj" fmla="val 14826"/>
            </a:avLst>
          </a:prstGeom>
          <a:solidFill>
            <a:srgbClr val="1AFFBC"/>
          </a:solidFill>
          <a:ln/>
        </p:spPr>
      </p:sp>
      <p:sp>
        <p:nvSpPr>
          <p:cNvPr id="29" name="Text 22"/>
          <p:cNvSpPr/>
          <p:nvPr/>
        </p:nvSpPr>
        <p:spPr>
          <a:xfrm>
            <a:off x="7119740" y="9337278"/>
            <a:ext cx="1005781" cy="10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92"/>
              </a:lnSpc>
            </a:pPr>
            <a:r>
              <a:rPr lang="en-US" sz="79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Старшее поколение</a:t>
            </a:r>
            <a:endParaRPr lang="en-US" sz="792" dirty="0"/>
          </a:p>
        </p:txBody>
      </p:sp>
      <p:sp>
        <p:nvSpPr>
          <p:cNvPr id="30" name="Shape 23"/>
          <p:cNvSpPr/>
          <p:nvPr/>
        </p:nvSpPr>
        <p:spPr>
          <a:xfrm>
            <a:off x="9059268" y="9337278"/>
            <a:ext cx="102791" cy="102791"/>
          </a:xfrm>
          <a:prstGeom prst="roundRect">
            <a:avLst>
              <a:gd name="adj" fmla="val 14826"/>
            </a:avLst>
          </a:prstGeom>
          <a:solidFill>
            <a:srgbClr val="80FFDA"/>
          </a:solidFill>
          <a:ln/>
        </p:spPr>
      </p:sp>
      <p:sp>
        <p:nvSpPr>
          <p:cNvPr id="31" name="Text 24"/>
          <p:cNvSpPr/>
          <p:nvPr/>
        </p:nvSpPr>
        <p:spPr>
          <a:xfrm>
            <a:off x="9212857" y="9337278"/>
            <a:ext cx="1123752" cy="10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92"/>
              </a:lnSpc>
            </a:pPr>
            <a:r>
              <a:rPr lang="en-US" sz="79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Удаленные работники</a:t>
            </a:r>
            <a:endParaRPr lang="en-US" sz="792" dirty="0"/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358B4F9F-0080-48AE-9FC4-0A3136E8C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3837" y="6286420"/>
            <a:ext cx="3858163" cy="571580"/>
          </a:xfrm>
          <a:prstGeom prst="rect">
            <a:avLst/>
          </a:prstGeom>
        </p:spPr>
      </p:pic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6ADDB0AC-F83D-4866-A8AB-DFEAE3436724}"/>
              </a:ext>
            </a:extLst>
          </p:cNvPr>
          <p:cNvGrpSpPr/>
          <p:nvPr/>
        </p:nvGrpSpPr>
        <p:grpSpPr>
          <a:xfrm>
            <a:off x="2627790" y="3538645"/>
            <a:ext cx="7291445" cy="1369874"/>
            <a:chOff x="6391871" y="1891709"/>
            <a:chExt cx="5684639" cy="1011534"/>
          </a:xfrm>
        </p:grpSpPr>
        <p:sp>
          <p:nvSpPr>
            <p:cNvPr id="8" name="Shape 5"/>
            <p:cNvSpPr/>
            <p:nvPr/>
          </p:nvSpPr>
          <p:spPr>
            <a:xfrm>
              <a:off x="6391871" y="1891709"/>
              <a:ext cx="5684639" cy="1011534"/>
            </a:xfrm>
            <a:prstGeom prst="roundRect">
              <a:avLst>
                <a:gd name="adj" fmla="val 15255"/>
              </a:avLst>
            </a:prstGeom>
            <a:solidFill>
              <a:srgbClr val="0A081B"/>
            </a:solidFill>
            <a:ln w="15240">
              <a:solidFill>
                <a:srgbClr val="29DDDA"/>
              </a:solidFill>
              <a:prstDash val="solid"/>
            </a:ln>
          </p:spPr>
        </p:sp>
        <p:sp>
          <p:nvSpPr>
            <p:cNvPr id="11" name="Text 7"/>
            <p:cNvSpPr/>
            <p:nvPr/>
          </p:nvSpPr>
          <p:spPr>
            <a:xfrm>
              <a:off x="7070229" y="2148971"/>
              <a:ext cx="4289227" cy="14287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1125"/>
                </a:lnSpc>
              </a:pPr>
              <a:r>
                <a:rPr lang="ru-RU" sz="2167" b="1" dirty="0">
                  <a:solidFill>
                    <a:srgbClr val="E0E4E6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Клиенты (косвенно)</a:t>
              </a:r>
              <a:endParaRPr lang="en-US" sz="2167" dirty="0"/>
            </a:p>
          </p:txBody>
        </p:sp>
        <p:sp>
          <p:nvSpPr>
            <p:cNvPr id="12" name="Text 8"/>
            <p:cNvSpPr/>
            <p:nvPr/>
          </p:nvSpPr>
          <p:spPr>
            <a:xfrm>
              <a:off x="6562114" y="2434396"/>
              <a:ext cx="5453657" cy="4255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1292"/>
                </a:lnSpc>
              </a:pPr>
              <a:r>
                <a:rPr lang="ru-RU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Физические лица, обращающиеся в банк с вопросами по</a:t>
              </a:r>
            </a:p>
            <a:p>
              <a:pPr>
                <a:lnSpc>
                  <a:spcPts val="1292"/>
                </a:lnSpc>
              </a:pPr>
              <a:r>
                <a:rPr lang="ru-RU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</a:t>
              </a:r>
            </a:p>
            <a:p>
              <a:pPr>
                <a:lnSpc>
                  <a:spcPts val="1292"/>
                </a:lnSpc>
              </a:pPr>
              <a:r>
                <a:rPr lang="ru-RU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картам, кредитам, вкладам, техподдержке и </a:t>
              </a:r>
              <a:r>
                <a:rPr lang="ru-RU" sz="2000" dirty="0" err="1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онбордингу</a:t>
              </a:r>
              <a:r>
                <a:rPr lang="ru-RU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.</a:t>
              </a:r>
            </a:p>
          </p:txBody>
        </p:sp>
      </p:grpSp>
      <p:pic>
        <p:nvPicPr>
          <p:cNvPr id="36" name="Image 1">
            <a:extLst>
              <a:ext uri="{FF2B5EF4-FFF2-40B4-BE49-F238E27FC236}">
                <a16:creationId xmlns:a16="http://schemas.microsoft.com/office/drawing/2014/main" id="{D75EB573-7B62-467C-9D81-3765D96D3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768" y="1618584"/>
            <a:ext cx="468145" cy="468145"/>
          </a:xfrm>
          <a:prstGeom prst="rect">
            <a:avLst/>
          </a:prstGeom>
        </p:spPr>
      </p:pic>
      <p:pic>
        <p:nvPicPr>
          <p:cNvPr id="37" name="Image 2">
            <a:extLst>
              <a:ext uri="{FF2B5EF4-FFF2-40B4-BE49-F238E27FC236}">
                <a16:creationId xmlns:a16="http://schemas.microsoft.com/office/drawing/2014/main" id="{E68E004C-8FD9-4983-8AAC-101A6204DF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0106" y="3657762"/>
            <a:ext cx="466807" cy="4668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5085" y="530423"/>
            <a:ext cx="7203976" cy="535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208"/>
              </a:lnSpc>
            </a:pPr>
            <a:r>
              <a:rPr lang="en-US" sz="3375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Как </a:t>
            </a:r>
            <a:r>
              <a:rPr lang="en-US" sz="3375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это</a:t>
            </a:r>
            <a:r>
              <a:rPr lang="en-US" sz="3375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</a:t>
            </a:r>
            <a:r>
              <a:rPr lang="en-US" sz="3375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работает</a:t>
            </a:r>
            <a:endParaRPr lang="en-US" sz="3375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85" y="1451968"/>
            <a:ext cx="3613944" cy="77152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7966" y="2416374"/>
            <a:ext cx="2429173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Клиент пишет вопрос</a:t>
            </a:r>
            <a:endParaRPr lang="en-US" sz="1667" dirty="0"/>
          </a:p>
        </p:txBody>
      </p:sp>
      <p:sp>
        <p:nvSpPr>
          <p:cNvPr id="5" name="Text 2"/>
          <p:cNvSpPr/>
          <p:nvPr/>
        </p:nvSpPr>
        <p:spPr>
          <a:xfrm>
            <a:off x="867966" y="2799954"/>
            <a:ext cx="3228182" cy="617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Неструктурированный, естественный запрос.</a:t>
            </a:r>
            <a:endParaRPr lang="en-US" sz="1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9029" y="1451968"/>
            <a:ext cx="3613944" cy="7715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481909" y="2416373"/>
            <a:ext cx="3228182" cy="535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ru-RU" sz="1667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Работает подсистема поиска релевантного шаблона</a:t>
            </a:r>
            <a:endParaRPr lang="en-US" sz="1667" dirty="0"/>
          </a:p>
        </p:txBody>
      </p:sp>
      <p:sp>
        <p:nvSpPr>
          <p:cNvPr id="8" name="Text 4"/>
          <p:cNvSpPr/>
          <p:nvPr/>
        </p:nvSpPr>
        <p:spPr>
          <a:xfrm>
            <a:off x="4481909" y="2980134"/>
            <a:ext cx="3228182" cy="1126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Запускаются </a:t>
            </a:r>
            <a:r>
              <a:rPr lang="en-US" sz="15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процессы</a:t>
            </a: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 </a:t>
            </a:r>
            <a:r>
              <a:rPr lang="ru-RU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сверки сообщения с векторной базой знаний</a:t>
            </a: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; </a:t>
            </a:r>
            <a:r>
              <a:rPr lang="ru-RU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выбор наиболее релевантного с помощью </a:t>
            </a: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LLM</a:t>
            </a:r>
            <a:endParaRPr lang="en-US" sz="15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2972" y="1451968"/>
            <a:ext cx="3613944" cy="77152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095853" y="2416374"/>
            <a:ext cx="2143125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Узнайте результат</a:t>
            </a:r>
            <a:endParaRPr lang="en-US" sz="1667" dirty="0"/>
          </a:p>
        </p:txBody>
      </p:sp>
      <p:sp>
        <p:nvSpPr>
          <p:cNvPr id="11" name="Text 6"/>
          <p:cNvSpPr/>
          <p:nvPr/>
        </p:nvSpPr>
        <p:spPr>
          <a:xfrm>
            <a:off x="8095853" y="2799954"/>
            <a:ext cx="3228182" cy="925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5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Оператор</a:t>
            </a:r>
            <a:r>
              <a:rPr lang="ru-RU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получает выбранную системой рекомендацию.</a:t>
            </a:r>
            <a:endParaRPr lang="en-US" sz="1500" dirty="0"/>
          </a:p>
        </p:txBody>
      </p:sp>
      <p:sp>
        <p:nvSpPr>
          <p:cNvPr id="12" name="Shape 7"/>
          <p:cNvSpPr/>
          <p:nvPr/>
        </p:nvSpPr>
        <p:spPr>
          <a:xfrm>
            <a:off x="482201" y="4262637"/>
            <a:ext cx="10841832" cy="2064940"/>
          </a:xfrm>
          <a:prstGeom prst="roundRect">
            <a:avLst>
              <a:gd name="adj" fmla="val 15019"/>
            </a:avLst>
          </a:prstGeom>
          <a:solidFill>
            <a:srgbClr val="004D36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967" y="4436865"/>
            <a:ext cx="267891" cy="21431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328739" y="4414839"/>
            <a:ext cx="2300288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b="1" dirty="0" err="1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Что</a:t>
            </a:r>
            <a:r>
              <a:rPr lang="en-US" sz="1667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</a:t>
            </a:r>
            <a:r>
              <a:rPr lang="ru-RU" sz="1667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получает оператор</a:t>
            </a:r>
            <a:endParaRPr lang="en-US" sz="1667" dirty="0"/>
          </a:p>
        </p:txBody>
      </p:sp>
      <p:sp>
        <p:nvSpPr>
          <p:cNvPr id="15" name="Text 9"/>
          <p:cNvSpPr/>
          <p:nvPr/>
        </p:nvSpPr>
        <p:spPr>
          <a:xfrm>
            <a:off x="1328738" y="4875610"/>
            <a:ext cx="9995297" cy="308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</a:rPr>
              <a:t>Выбранный ответ из БЗ</a:t>
            </a:r>
            <a:endParaRPr lang="en-US" sz="1500" dirty="0"/>
          </a:p>
        </p:txBody>
      </p:sp>
      <p:sp>
        <p:nvSpPr>
          <p:cNvPr id="16" name="Text 10"/>
          <p:cNvSpPr/>
          <p:nvPr/>
        </p:nvSpPr>
        <p:spPr>
          <a:xfrm>
            <a:off x="1328738" y="5251649"/>
            <a:ext cx="9995297" cy="308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Категорию</a:t>
            </a:r>
            <a:endParaRPr lang="en-US" sz="1500" dirty="0"/>
          </a:p>
        </p:txBody>
      </p:sp>
      <p:sp>
        <p:nvSpPr>
          <p:cNvPr id="17" name="Text 11"/>
          <p:cNvSpPr/>
          <p:nvPr/>
        </p:nvSpPr>
        <p:spPr>
          <a:xfrm>
            <a:off x="1328738" y="5627688"/>
            <a:ext cx="9995297" cy="308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Подкатегорию </a:t>
            </a:r>
          </a:p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Численную уверенность системы в выбранном ответе</a:t>
            </a:r>
            <a:endParaRPr lang="en-US" sz="1500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4CCB30C-73BB-47FE-8141-52B145EB79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9061" y="6397328"/>
            <a:ext cx="4296375" cy="4606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8F8F34F-7109-48E1-B32F-77F2F8405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225" y="5708748"/>
            <a:ext cx="1968775" cy="10648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911884-4548-448B-8C01-0462B3D5CE15}"/>
              </a:ext>
            </a:extLst>
          </p:cNvPr>
          <p:cNvSpPr txBox="1"/>
          <p:nvPr/>
        </p:nvSpPr>
        <p:spPr>
          <a:xfrm>
            <a:off x="672571" y="146252"/>
            <a:ext cx="10293789" cy="1425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333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Два варианта реализации: очень точная и быстрая, точная и очень быстрая</a:t>
            </a:r>
            <a:endParaRPr lang="en-US" sz="4333" dirty="0"/>
          </a:p>
        </p:txBody>
      </p:sp>
      <p:sp>
        <p:nvSpPr>
          <p:cNvPr id="13" name="Shape 7">
            <a:extLst>
              <a:ext uri="{FF2B5EF4-FFF2-40B4-BE49-F238E27FC236}">
                <a16:creationId xmlns:a16="http://schemas.microsoft.com/office/drawing/2014/main" id="{EAD6E61B-FB59-4CD3-8CAF-194557D05E44}"/>
              </a:ext>
            </a:extLst>
          </p:cNvPr>
          <p:cNvSpPr/>
          <p:nvPr/>
        </p:nvSpPr>
        <p:spPr>
          <a:xfrm>
            <a:off x="365780" y="2176246"/>
            <a:ext cx="10841832" cy="2064940"/>
          </a:xfrm>
          <a:prstGeom prst="roundRect">
            <a:avLst>
              <a:gd name="adj" fmla="val 15019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2924D7DF-E87A-47B8-962E-06AC422EA2A5}"/>
              </a:ext>
            </a:extLst>
          </p:cNvPr>
          <p:cNvSpPr/>
          <p:nvPr/>
        </p:nvSpPr>
        <p:spPr>
          <a:xfrm>
            <a:off x="1251466" y="2248400"/>
            <a:ext cx="2300288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ru-RU" sz="1667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Первый:</a:t>
            </a:r>
            <a:endParaRPr lang="en-US" sz="1667" dirty="0"/>
          </a:p>
        </p:txBody>
      </p:sp>
      <p:sp>
        <p:nvSpPr>
          <p:cNvPr id="15" name="Text 9">
            <a:extLst>
              <a:ext uri="{FF2B5EF4-FFF2-40B4-BE49-F238E27FC236}">
                <a16:creationId xmlns:a16="http://schemas.microsoft.com/office/drawing/2014/main" id="{CAA3D2B7-5E14-46BD-BD5E-9D127F36F90F}"/>
              </a:ext>
            </a:extLst>
          </p:cNvPr>
          <p:cNvSpPr/>
          <p:nvPr/>
        </p:nvSpPr>
        <p:spPr>
          <a:xfrm>
            <a:off x="1251465" y="2709171"/>
            <a:ext cx="9995297" cy="308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</a:rPr>
              <a:t>Больше опирается на БЗ</a:t>
            </a:r>
            <a:endParaRPr lang="en-US" sz="1500" dirty="0"/>
          </a:p>
        </p:txBody>
      </p:sp>
      <p:sp>
        <p:nvSpPr>
          <p:cNvPr id="16" name="Text 10">
            <a:extLst>
              <a:ext uri="{FF2B5EF4-FFF2-40B4-BE49-F238E27FC236}">
                <a16:creationId xmlns:a16="http://schemas.microsoft.com/office/drawing/2014/main" id="{17CA5EF4-3C0A-4A78-99D1-0868EAE46B7A}"/>
              </a:ext>
            </a:extLst>
          </p:cNvPr>
          <p:cNvSpPr/>
          <p:nvPr/>
        </p:nvSpPr>
        <p:spPr>
          <a:xfrm>
            <a:off x="1251465" y="3085210"/>
            <a:ext cx="9995297" cy="308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LLM </a:t>
            </a:r>
            <a:r>
              <a:rPr lang="ru-RU" sz="15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используется, если совпадение с векторной БЗ меньше 70%(изменяется)</a:t>
            </a:r>
            <a:endParaRPr lang="en-US" sz="1500" dirty="0"/>
          </a:p>
        </p:txBody>
      </p:sp>
      <p:sp>
        <p:nvSpPr>
          <p:cNvPr id="18" name="Shape 7">
            <a:extLst>
              <a:ext uri="{FF2B5EF4-FFF2-40B4-BE49-F238E27FC236}">
                <a16:creationId xmlns:a16="http://schemas.microsoft.com/office/drawing/2014/main" id="{9E0C4780-80C6-4AED-8728-45471892F780}"/>
              </a:ext>
            </a:extLst>
          </p:cNvPr>
          <p:cNvSpPr/>
          <p:nvPr/>
        </p:nvSpPr>
        <p:spPr>
          <a:xfrm>
            <a:off x="365780" y="4434066"/>
            <a:ext cx="10841832" cy="2064940"/>
          </a:xfrm>
          <a:prstGeom prst="roundRect">
            <a:avLst>
              <a:gd name="adj" fmla="val 15019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9" name="Text 8">
            <a:extLst>
              <a:ext uri="{FF2B5EF4-FFF2-40B4-BE49-F238E27FC236}">
                <a16:creationId xmlns:a16="http://schemas.microsoft.com/office/drawing/2014/main" id="{E32CAEF3-DEF0-4C67-97A7-7E1051A16D8D}"/>
              </a:ext>
            </a:extLst>
          </p:cNvPr>
          <p:cNvSpPr/>
          <p:nvPr/>
        </p:nvSpPr>
        <p:spPr>
          <a:xfrm>
            <a:off x="1251466" y="4506220"/>
            <a:ext cx="2300288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ru-RU" sz="1667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Второй:</a:t>
            </a:r>
            <a:endParaRPr lang="en-US" sz="1667" dirty="0"/>
          </a:p>
        </p:txBody>
      </p:sp>
      <p:sp>
        <p:nvSpPr>
          <p:cNvPr id="20" name="Text 9">
            <a:extLst>
              <a:ext uri="{FF2B5EF4-FFF2-40B4-BE49-F238E27FC236}">
                <a16:creationId xmlns:a16="http://schemas.microsoft.com/office/drawing/2014/main" id="{FD7336FF-60FF-459A-B3B5-70B88E322906}"/>
              </a:ext>
            </a:extLst>
          </p:cNvPr>
          <p:cNvSpPr/>
          <p:nvPr/>
        </p:nvSpPr>
        <p:spPr>
          <a:xfrm>
            <a:off x="1251465" y="4966991"/>
            <a:ext cx="9995297" cy="467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</a:rPr>
              <a:t>LLM </a:t>
            </a:r>
            <a:r>
              <a:rPr lang="ru-RU" sz="1500" dirty="0">
                <a:solidFill>
                  <a:srgbClr val="FFFFFF"/>
                </a:solidFill>
              </a:rPr>
              <a:t>получает 5 вариантов от БЗ, выбирает наилучший, основываясь на их категориях, подкатегориях и </a:t>
            </a:r>
          </a:p>
          <a:p>
            <a:pPr>
              <a:lnSpc>
                <a:spcPts val="2417"/>
              </a:lnSpc>
              <a:buSzPct val="100000"/>
            </a:pPr>
            <a:r>
              <a:rPr lang="ru-RU" sz="1500" dirty="0">
                <a:solidFill>
                  <a:srgbClr val="FFFFFF"/>
                </a:solidFill>
              </a:rPr>
              <a:t>	содержании вопроса. 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6088954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8F8F34F-7109-48E1-B32F-77F2F8405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225" y="5708748"/>
            <a:ext cx="1968775" cy="10648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911884-4548-448B-8C01-0462B3D5CE15}"/>
              </a:ext>
            </a:extLst>
          </p:cNvPr>
          <p:cNvSpPr txBox="1"/>
          <p:nvPr/>
        </p:nvSpPr>
        <p:spPr>
          <a:xfrm>
            <a:off x="1567426" y="250119"/>
            <a:ext cx="9640186" cy="1425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333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Главный компонент системы – векторная база знаний</a:t>
            </a:r>
            <a:endParaRPr lang="en-US" sz="4333" dirty="0"/>
          </a:p>
        </p:txBody>
      </p:sp>
      <p:sp>
        <p:nvSpPr>
          <p:cNvPr id="6" name="Shape 7">
            <a:extLst>
              <a:ext uri="{FF2B5EF4-FFF2-40B4-BE49-F238E27FC236}">
                <a16:creationId xmlns:a16="http://schemas.microsoft.com/office/drawing/2014/main" id="{9D84F18E-EBD5-429F-8606-36DE17DA65E7}"/>
              </a:ext>
            </a:extLst>
          </p:cNvPr>
          <p:cNvSpPr/>
          <p:nvPr/>
        </p:nvSpPr>
        <p:spPr>
          <a:xfrm>
            <a:off x="326630" y="2167384"/>
            <a:ext cx="10841832" cy="2064940"/>
          </a:xfrm>
          <a:prstGeom prst="roundRect">
            <a:avLst>
              <a:gd name="adj" fmla="val 15019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9">
            <a:extLst>
              <a:ext uri="{FF2B5EF4-FFF2-40B4-BE49-F238E27FC236}">
                <a16:creationId xmlns:a16="http://schemas.microsoft.com/office/drawing/2014/main" id="{4253D9AC-0E4F-48C7-AC82-A57E255870DE}"/>
              </a:ext>
            </a:extLst>
          </p:cNvPr>
          <p:cNvSpPr/>
          <p:nvPr/>
        </p:nvSpPr>
        <p:spPr>
          <a:xfrm>
            <a:off x="1212315" y="2700309"/>
            <a:ext cx="9995297" cy="467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</a:rPr>
              <a:t>С помощью модели для создания </a:t>
            </a:r>
            <a:r>
              <a:rPr lang="ru-RU" sz="1500" dirty="0" err="1">
                <a:solidFill>
                  <a:srgbClr val="FFFFFF"/>
                </a:solidFill>
              </a:rPr>
              <a:t>эмбеддингов</a:t>
            </a:r>
            <a:r>
              <a:rPr lang="ru-RU" sz="1500" dirty="0">
                <a:solidFill>
                  <a:srgbClr val="FFFFFF"/>
                </a:solidFill>
              </a:rPr>
              <a:t> переводим текстовые вопросы  в вектор. </a:t>
            </a:r>
          </a:p>
          <a:p>
            <a:pPr marL="285739" indent="-285739">
              <a:lnSpc>
                <a:spcPts val="2417"/>
              </a:lnSpc>
              <a:buSzPct val="100000"/>
              <a:buChar char="•"/>
            </a:pPr>
            <a:endParaRPr lang="en-US" sz="1500" dirty="0"/>
          </a:p>
        </p:txBody>
      </p:sp>
      <p:sp>
        <p:nvSpPr>
          <p:cNvPr id="9" name="Text 9">
            <a:extLst>
              <a:ext uri="{FF2B5EF4-FFF2-40B4-BE49-F238E27FC236}">
                <a16:creationId xmlns:a16="http://schemas.microsoft.com/office/drawing/2014/main" id="{A5510D31-49CE-4854-A631-A4C7B47CB06C}"/>
              </a:ext>
            </a:extLst>
          </p:cNvPr>
          <p:cNvSpPr/>
          <p:nvPr/>
        </p:nvSpPr>
        <p:spPr>
          <a:xfrm>
            <a:off x="1212314" y="3045892"/>
            <a:ext cx="9995297" cy="467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</a:rPr>
              <a:t>Преимущества: </a:t>
            </a:r>
            <a:r>
              <a:rPr lang="ru-RU" sz="1500" dirty="0" err="1">
                <a:solidFill>
                  <a:srgbClr val="FFFFFF"/>
                </a:solidFill>
              </a:rPr>
              <a:t>эмбеддинги</a:t>
            </a:r>
            <a:r>
              <a:rPr lang="ru-RU" sz="1500" dirty="0">
                <a:solidFill>
                  <a:srgbClr val="FFFFFF"/>
                </a:solidFill>
              </a:rPr>
              <a:t> схожих по смыслу вопросов будут иметь косинусное расстояние, близкое к 1</a:t>
            </a:r>
          </a:p>
          <a:p>
            <a:pPr marL="285739" indent="-285739">
              <a:lnSpc>
                <a:spcPts val="2417"/>
              </a:lnSpc>
              <a:buSzPct val="100000"/>
              <a:buChar char="•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96459064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8F8F34F-7109-48E1-B32F-77F2F8405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225" y="5708748"/>
            <a:ext cx="1968775" cy="10648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911884-4548-448B-8C01-0462B3D5CE15}"/>
              </a:ext>
            </a:extLst>
          </p:cNvPr>
          <p:cNvSpPr txBox="1"/>
          <p:nvPr/>
        </p:nvSpPr>
        <p:spPr>
          <a:xfrm>
            <a:off x="646814" y="732240"/>
            <a:ext cx="9640186" cy="364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33"/>
              </a:lnSpc>
            </a:pPr>
            <a:r>
              <a:rPr lang="ru-RU" sz="4333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Используемые модели</a:t>
            </a:r>
            <a:endParaRPr lang="en-US" sz="4333" dirty="0"/>
          </a:p>
        </p:txBody>
      </p:sp>
      <p:sp>
        <p:nvSpPr>
          <p:cNvPr id="7" name="Shape 7">
            <a:extLst>
              <a:ext uri="{FF2B5EF4-FFF2-40B4-BE49-F238E27FC236}">
                <a16:creationId xmlns:a16="http://schemas.microsoft.com/office/drawing/2014/main" id="{A691419C-CD0D-4B2E-812F-4B6E197C2B22}"/>
              </a:ext>
            </a:extLst>
          </p:cNvPr>
          <p:cNvSpPr/>
          <p:nvPr/>
        </p:nvSpPr>
        <p:spPr>
          <a:xfrm>
            <a:off x="223599" y="1710184"/>
            <a:ext cx="10841832" cy="2064940"/>
          </a:xfrm>
          <a:prstGeom prst="roundRect">
            <a:avLst>
              <a:gd name="adj" fmla="val 15019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9">
            <a:extLst>
              <a:ext uri="{FF2B5EF4-FFF2-40B4-BE49-F238E27FC236}">
                <a16:creationId xmlns:a16="http://schemas.microsoft.com/office/drawing/2014/main" id="{E6676B77-F44C-446F-A79B-B0561CF9582F}"/>
              </a:ext>
            </a:extLst>
          </p:cNvPr>
          <p:cNvSpPr/>
          <p:nvPr/>
        </p:nvSpPr>
        <p:spPr>
          <a:xfrm>
            <a:off x="1109284" y="2243109"/>
            <a:ext cx="9995297" cy="467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en-US" sz="1500" dirty="0" err="1">
                <a:solidFill>
                  <a:srgbClr val="FFFFFF"/>
                </a:solidFill>
              </a:rPr>
              <a:t>Qwen</a:t>
            </a:r>
            <a:r>
              <a:rPr lang="en-US" sz="1500" dirty="0">
                <a:solidFill>
                  <a:srgbClr val="FFFFFF"/>
                </a:solidFill>
              </a:rPr>
              <a:t> 2.5 72b instructor</a:t>
            </a:r>
            <a:endParaRPr lang="en-US" sz="1500" dirty="0"/>
          </a:p>
        </p:txBody>
      </p:sp>
      <p:sp>
        <p:nvSpPr>
          <p:cNvPr id="9" name="Text 9">
            <a:extLst>
              <a:ext uri="{FF2B5EF4-FFF2-40B4-BE49-F238E27FC236}">
                <a16:creationId xmlns:a16="http://schemas.microsoft.com/office/drawing/2014/main" id="{F7AF418A-D692-4947-937E-38F5EF219234}"/>
              </a:ext>
            </a:extLst>
          </p:cNvPr>
          <p:cNvSpPr/>
          <p:nvPr/>
        </p:nvSpPr>
        <p:spPr>
          <a:xfrm>
            <a:off x="1109283" y="2588692"/>
            <a:ext cx="9995297" cy="467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</a:rPr>
              <a:t>Bge-m3</a:t>
            </a:r>
            <a:endParaRPr lang="ru-RU" sz="1500" dirty="0">
              <a:solidFill>
                <a:srgbClr val="FFFFFF"/>
              </a:solidFill>
            </a:endParaRPr>
          </a:p>
          <a:p>
            <a:pPr marL="285739" indent="-285739">
              <a:lnSpc>
                <a:spcPts val="2417"/>
              </a:lnSpc>
              <a:buSzPct val="100000"/>
              <a:buChar char="•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40256353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8F8F34F-7109-48E1-B32F-77F2F8405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225" y="5708748"/>
            <a:ext cx="1968775" cy="10648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911884-4548-448B-8C01-0462B3D5CE15}"/>
              </a:ext>
            </a:extLst>
          </p:cNvPr>
          <p:cNvSpPr txBox="1"/>
          <p:nvPr/>
        </p:nvSpPr>
        <p:spPr>
          <a:xfrm>
            <a:off x="646814" y="732240"/>
            <a:ext cx="9640186" cy="364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33"/>
              </a:lnSpc>
            </a:pPr>
            <a:r>
              <a:rPr lang="ru-RU" sz="4333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Преимущества двух подходов</a:t>
            </a:r>
          </a:p>
        </p:txBody>
      </p:sp>
      <p:sp>
        <p:nvSpPr>
          <p:cNvPr id="6" name="Shape 7">
            <a:extLst>
              <a:ext uri="{FF2B5EF4-FFF2-40B4-BE49-F238E27FC236}">
                <a16:creationId xmlns:a16="http://schemas.microsoft.com/office/drawing/2014/main" id="{67AB9B5A-3506-4B81-ACDF-51AE707DAC9E}"/>
              </a:ext>
            </a:extLst>
          </p:cNvPr>
          <p:cNvSpPr/>
          <p:nvPr/>
        </p:nvSpPr>
        <p:spPr>
          <a:xfrm>
            <a:off x="372219" y="1622455"/>
            <a:ext cx="10841832" cy="2064940"/>
          </a:xfrm>
          <a:prstGeom prst="roundRect">
            <a:avLst>
              <a:gd name="adj" fmla="val 15019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8">
            <a:extLst>
              <a:ext uri="{FF2B5EF4-FFF2-40B4-BE49-F238E27FC236}">
                <a16:creationId xmlns:a16="http://schemas.microsoft.com/office/drawing/2014/main" id="{FE335F80-4740-4BFE-8444-98594945072E}"/>
              </a:ext>
            </a:extLst>
          </p:cNvPr>
          <p:cNvSpPr/>
          <p:nvPr/>
        </p:nvSpPr>
        <p:spPr>
          <a:xfrm>
            <a:off x="1257905" y="1694609"/>
            <a:ext cx="2300288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ru-RU" sz="1667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Первый:</a:t>
            </a:r>
            <a:endParaRPr lang="en-US" sz="1667" dirty="0"/>
          </a:p>
        </p:txBody>
      </p:sp>
      <p:sp>
        <p:nvSpPr>
          <p:cNvPr id="8" name="Text 9">
            <a:extLst>
              <a:ext uri="{FF2B5EF4-FFF2-40B4-BE49-F238E27FC236}">
                <a16:creationId xmlns:a16="http://schemas.microsoft.com/office/drawing/2014/main" id="{7F8528DD-B8FB-43A1-856F-4A4AD916F436}"/>
              </a:ext>
            </a:extLst>
          </p:cNvPr>
          <p:cNvSpPr/>
          <p:nvPr/>
        </p:nvSpPr>
        <p:spPr>
          <a:xfrm>
            <a:off x="1257904" y="2155380"/>
            <a:ext cx="9995297" cy="308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</a:rPr>
              <a:t>Более быстрый ответ</a:t>
            </a:r>
          </a:p>
          <a:p>
            <a:pPr>
              <a:lnSpc>
                <a:spcPts val="2417"/>
              </a:lnSpc>
              <a:buSzPct val="100000"/>
            </a:pPr>
            <a:endParaRPr lang="en-US" sz="1500" dirty="0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7ED9A4A5-D509-4180-A104-D4EAAB9215B4}"/>
              </a:ext>
            </a:extLst>
          </p:cNvPr>
          <p:cNvSpPr/>
          <p:nvPr/>
        </p:nvSpPr>
        <p:spPr>
          <a:xfrm>
            <a:off x="1257904" y="2531419"/>
            <a:ext cx="9995297" cy="308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</a:rPr>
              <a:t>Дешевле в использовании, т.к. токены расходуются только если </a:t>
            </a:r>
            <a:r>
              <a:rPr lang="en-US" sz="1500" dirty="0">
                <a:solidFill>
                  <a:srgbClr val="FFFFFF"/>
                </a:solidFill>
              </a:rPr>
              <a:t>score </a:t>
            </a:r>
            <a:r>
              <a:rPr lang="ru-RU" sz="1500" dirty="0">
                <a:solidFill>
                  <a:srgbClr val="FFFFFF"/>
                </a:solidFill>
              </a:rPr>
              <a:t>совпадения с БЗ ниже 70%</a:t>
            </a:r>
          </a:p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</a:rPr>
              <a:t>Из минусов – немного менее высокая точность</a:t>
            </a:r>
            <a:endParaRPr lang="en-US" sz="15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778A561E-2454-493E-BC1E-54EC6715419A}"/>
              </a:ext>
            </a:extLst>
          </p:cNvPr>
          <p:cNvSpPr/>
          <p:nvPr/>
        </p:nvSpPr>
        <p:spPr>
          <a:xfrm>
            <a:off x="372219" y="3880275"/>
            <a:ext cx="10841832" cy="2064940"/>
          </a:xfrm>
          <a:prstGeom prst="roundRect">
            <a:avLst>
              <a:gd name="adj" fmla="val 15019"/>
            </a:avLst>
          </a:prstGeom>
          <a:solidFill>
            <a:srgbClr val="004D36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9A9FE8D3-D462-4F5B-A7D7-7913B4391215}"/>
              </a:ext>
            </a:extLst>
          </p:cNvPr>
          <p:cNvSpPr/>
          <p:nvPr/>
        </p:nvSpPr>
        <p:spPr>
          <a:xfrm>
            <a:off x="1257905" y="3952429"/>
            <a:ext cx="2300288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ru-RU" sz="1667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Второй:</a:t>
            </a:r>
            <a:endParaRPr lang="en-US" sz="1667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A6125250-D16A-472D-82B3-4AC67DAE94C5}"/>
              </a:ext>
            </a:extLst>
          </p:cNvPr>
          <p:cNvSpPr/>
          <p:nvPr/>
        </p:nvSpPr>
        <p:spPr>
          <a:xfrm>
            <a:off x="1257905" y="4413200"/>
            <a:ext cx="8703904" cy="467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</a:rPr>
              <a:t>Высокая точность ответа, </a:t>
            </a:r>
            <a:r>
              <a:rPr lang="en-US" sz="1500" dirty="0">
                <a:solidFill>
                  <a:srgbClr val="FFFFFF"/>
                </a:solidFill>
              </a:rPr>
              <a:t>LLM </a:t>
            </a:r>
            <a:r>
              <a:rPr lang="ru-RU" sz="1500" dirty="0">
                <a:solidFill>
                  <a:srgbClr val="FFFFFF"/>
                </a:solidFill>
              </a:rPr>
              <a:t>выбирает лучший из 5 ответов</a:t>
            </a:r>
          </a:p>
          <a:p>
            <a:pPr marL="285739" indent="-285739">
              <a:lnSpc>
                <a:spcPts val="2417"/>
              </a:lnSpc>
              <a:buSzPct val="100000"/>
              <a:buChar char="•"/>
            </a:pPr>
            <a:endParaRPr lang="ru-RU" sz="1500" dirty="0">
              <a:solidFill>
                <a:srgbClr val="FFFFFF"/>
              </a:solidFill>
            </a:endParaRPr>
          </a:p>
          <a:p>
            <a:pPr marL="285739" indent="-285739">
              <a:lnSpc>
                <a:spcPts val="2417"/>
              </a:lnSpc>
              <a:buSzPct val="100000"/>
              <a:buChar char="•"/>
            </a:pPr>
            <a:r>
              <a:rPr lang="ru-RU" sz="1500" dirty="0">
                <a:solidFill>
                  <a:srgbClr val="FFFFFF"/>
                </a:solidFill>
              </a:rPr>
              <a:t>Из минусов – большее использование токенов </a:t>
            </a:r>
            <a:r>
              <a:rPr lang="en-US" sz="1500" dirty="0">
                <a:solidFill>
                  <a:srgbClr val="FFFFFF"/>
                </a:solidFill>
              </a:rPr>
              <a:t>LLM;</a:t>
            </a:r>
            <a:r>
              <a:rPr lang="ru-RU" sz="1500" dirty="0">
                <a:solidFill>
                  <a:srgbClr val="FFFFFF"/>
                </a:solidFill>
              </a:rPr>
              <a:t> больше вычислительных операций -</a:t>
            </a:r>
            <a:r>
              <a:rPr lang="en-US" sz="1500" dirty="0">
                <a:solidFill>
                  <a:srgbClr val="FFFFFF"/>
                </a:solidFill>
              </a:rPr>
              <a:t>&gt;</a:t>
            </a:r>
            <a:r>
              <a:rPr lang="ru-RU" sz="1500" dirty="0">
                <a:solidFill>
                  <a:srgbClr val="FFFFFF"/>
                </a:solidFill>
              </a:rPr>
              <a:t> дольше ответ </a:t>
            </a:r>
          </a:p>
        </p:txBody>
      </p:sp>
    </p:spTree>
    <p:extLst>
      <p:ext uri="{BB962C8B-B14F-4D97-AF65-F5344CB8AC3E}">
        <p14:creationId xmlns:p14="http://schemas.microsoft.com/office/powerpoint/2010/main" val="316820259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1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88756" y="72424"/>
            <a:ext cx="6186488" cy="22754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8958"/>
              </a:lnSpc>
            </a:pPr>
            <a:r>
              <a:rPr lang="en-US" sz="7166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Спасибо за внимание!</a:t>
            </a:r>
            <a:endParaRPr lang="en-US" sz="7166" dirty="0"/>
          </a:p>
        </p:txBody>
      </p:sp>
      <p:sp>
        <p:nvSpPr>
          <p:cNvPr id="4" name="Text 1"/>
          <p:cNvSpPr/>
          <p:nvPr/>
        </p:nvSpPr>
        <p:spPr>
          <a:xfrm>
            <a:off x="5288756" y="2330550"/>
            <a:ext cx="3640733" cy="455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83"/>
              </a:lnSpc>
            </a:pPr>
            <a:r>
              <a:rPr lang="en-US" sz="2833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Вопросы?</a:t>
            </a:r>
            <a:endParaRPr lang="en-US" sz="2833" dirty="0"/>
          </a:p>
        </p:txBody>
      </p:sp>
      <p:sp>
        <p:nvSpPr>
          <p:cNvPr id="5" name="Text 2"/>
          <p:cNvSpPr/>
          <p:nvPr/>
        </p:nvSpPr>
        <p:spPr>
          <a:xfrm>
            <a:off x="5288757" y="2952731"/>
            <a:ext cx="6186488" cy="1228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208"/>
              </a:lnSpc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Мы готовы обсудить технические детали, архитектурные решения и перспективы </a:t>
            </a:r>
            <a:r>
              <a:rPr lang="en-US" sz="20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развития</a:t>
            </a: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проекта</a:t>
            </a:r>
            <a:r>
              <a:rPr lang="ru-RU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20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40615A7-93CB-46C1-AB64-F1FED7D622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2653" y="6334052"/>
            <a:ext cx="2929347" cy="5239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</TotalTime>
  <Words>344</Words>
  <Application>Microsoft Office PowerPoint</Application>
  <PresentationFormat>Широкоэкранный</PresentationFormat>
  <Paragraphs>62</Paragraphs>
  <Slides>9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Barlow</vt:lpstr>
      <vt:lpstr>Calibri</vt:lpstr>
      <vt:lpstr>Calibri Light</vt:lpstr>
      <vt:lpstr>Spline Sans 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Tikhon Tikhon</cp:lastModifiedBy>
  <cp:revision>26</cp:revision>
  <dcterms:created xsi:type="dcterms:W3CDTF">2025-10-15T18:10:00Z</dcterms:created>
  <dcterms:modified xsi:type="dcterms:W3CDTF">2025-10-16T12:03:53Z</dcterms:modified>
</cp:coreProperties>
</file>

<file path=docProps/thumbnail.jpeg>
</file>